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92" r:id="rId1"/>
  </p:sldMasterIdLst>
  <p:notesMasterIdLst>
    <p:notesMasterId r:id="rId40"/>
  </p:notesMasterIdLst>
  <p:handoutMasterIdLst>
    <p:handoutMasterId r:id="rId41"/>
  </p:handoutMasterIdLst>
  <p:sldIdLst>
    <p:sldId id="256" r:id="rId2"/>
    <p:sldId id="408" r:id="rId3"/>
    <p:sldId id="410" r:id="rId4"/>
    <p:sldId id="435" r:id="rId5"/>
    <p:sldId id="472" r:id="rId6"/>
    <p:sldId id="451" r:id="rId7"/>
    <p:sldId id="456" r:id="rId8"/>
    <p:sldId id="454" r:id="rId9"/>
    <p:sldId id="414" r:id="rId10"/>
    <p:sldId id="423" r:id="rId11"/>
    <p:sldId id="509" r:id="rId12"/>
    <p:sldId id="510" r:id="rId13"/>
    <p:sldId id="417" r:id="rId14"/>
    <p:sldId id="471" r:id="rId15"/>
    <p:sldId id="455" r:id="rId16"/>
    <p:sldId id="428" r:id="rId17"/>
    <p:sldId id="418" r:id="rId18"/>
    <p:sldId id="513" r:id="rId19"/>
    <p:sldId id="516" r:id="rId20"/>
    <p:sldId id="475" r:id="rId21"/>
    <p:sldId id="521" r:id="rId22"/>
    <p:sldId id="419" r:id="rId23"/>
    <p:sldId id="464" r:id="rId24"/>
    <p:sldId id="522" r:id="rId25"/>
    <p:sldId id="348" r:id="rId26"/>
    <p:sldId id="379" r:id="rId27"/>
    <p:sldId id="325" r:id="rId28"/>
    <p:sldId id="401" r:id="rId29"/>
    <p:sldId id="402" r:id="rId30"/>
    <p:sldId id="523" r:id="rId31"/>
    <p:sldId id="463" r:id="rId32"/>
    <p:sldId id="527" r:id="rId33"/>
    <p:sldId id="459" r:id="rId34"/>
    <p:sldId id="460" r:id="rId35"/>
    <p:sldId id="462" r:id="rId36"/>
    <p:sldId id="473" r:id="rId37"/>
    <p:sldId id="465" r:id="rId38"/>
    <p:sldId id="328" r:id="rId39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D8BA"/>
    <a:srgbClr val="FBC08F"/>
    <a:srgbClr val="F9A967"/>
    <a:srgbClr val="F9A661"/>
    <a:srgbClr val="F7903B"/>
    <a:srgbClr val="EC700A"/>
    <a:srgbClr val="C45D08"/>
    <a:srgbClr val="FEF4EC"/>
    <a:srgbClr val="FFC7AB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916" autoAdjust="0"/>
  </p:normalViewPr>
  <p:slideViewPr>
    <p:cSldViewPr>
      <p:cViewPr varScale="1">
        <p:scale>
          <a:sx n="105" d="100"/>
          <a:sy n="105" d="100"/>
        </p:scale>
        <p:origin x="-179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r">
              <a:defRPr sz="1200"/>
            </a:lvl1pPr>
          </a:lstStyle>
          <a:p>
            <a:fld id="{4182C454-D4D0-455A-B3D3-0587C3550667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r">
              <a:defRPr sz="1200"/>
            </a:lvl1pPr>
          </a:lstStyle>
          <a:p>
            <a:fld id="{ADE34E41-D591-4FCC-A0A0-C6EB2D7351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3447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gif>
</file>

<file path=ppt/media/image4.png>
</file>

<file path=ppt/media/image40.png>
</file>

<file path=ppt/media/image41.pn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r">
              <a:defRPr sz="1200"/>
            </a:lvl1pPr>
          </a:lstStyle>
          <a:p>
            <a:fld id="{4D4CC71A-CD25-4DD1-AF35-7707644FDBE9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3" tIns="48327" rIns="96653" bIns="4832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53" tIns="48327" rIns="96653" bIns="48327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r">
              <a:defRPr sz="1200"/>
            </a:lvl1pPr>
          </a:lstStyle>
          <a:p>
            <a:fld id="{0B6F972B-E2AE-4F9C-8DE0-D20C8C5038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05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278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947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7405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5476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893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5476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537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528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6588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47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478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947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727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2181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1486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F972B-E2AE-4F9C-8DE0-D20C8C5038D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684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A06A3-A896-4C19-B131-34FB7855FC9F}" type="datetime1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82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06FDC-D79E-4BC6-A095-357633B0F755}" type="datetime1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404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8C57F-B6C6-4337-BADD-6C1F223FD2D0}" type="datetime1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353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BB5EE-6A8B-4FDD-993B-A42132CD5074}" type="datetime1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980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147AD-887D-419A-8757-BED7ABD613BD}" type="datetime1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646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031E7-C0D4-4A53-B5F5-07D740CB3D38}" type="datetime1">
              <a:rPr lang="en-US" smtClean="0"/>
              <a:t>4/14/2015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320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76697-EE00-44BF-965C-931BE9145FE9}" type="datetime1">
              <a:rPr lang="en-US" smtClean="0"/>
              <a:t>4/14/2015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787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E08B9-059C-49E9-8900-F890A77CF59F}" type="datetime1">
              <a:rPr lang="en-US" smtClean="0"/>
              <a:t>4/14/2015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360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8966B-D269-453C-86E3-F454292A6350}" type="datetime1">
              <a:rPr lang="en-US" smtClean="0"/>
              <a:t>4/14/2015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430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8D25D-5127-4BAF-A479-9E91310DE38F}" type="datetime1">
              <a:rPr lang="en-US" smtClean="0"/>
              <a:t>4/14/2015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518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F8A2D-3469-46FB-8888-9BD836CC112D}" type="datetime1">
              <a:rPr lang="en-US" smtClean="0"/>
              <a:t>4/14/2015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006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A816E-3FEE-4EA0-B012-3208D3E0C361}" type="datetime1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02920-4F14-4F71-9A05-421F4DFBA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060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image" Target="../media/image35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gif"/><Relationship Id="rId4" Type="http://schemas.openxmlformats.org/officeDocument/2006/relationships/image" Target="../media/image38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5.xml"/><Relationship Id="rId7" Type="http://schemas.openxmlformats.org/officeDocument/2006/relationships/image" Target="../media/image3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2.png"/><Relationship Id="rId5" Type="http://schemas.openxmlformats.org/officeDocument/2006/relationships/tags" Target="../tags/tag7.xml"/><Relationship Id="rId10" Type="http://schemas.openxmlformats.org/officeDocument/2006/relationships/image" Target="../media/image5.png"/><Relationship Id="rId4" Type="http://schemas.openxmlformats.org/officeDocument/2006/relationships/tags" Target="../tags/tag6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notesSlide" Target="../notesSlides/notesSlide4.xml"/><Relationship Id="rId7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openxmlformats.org/officeDocument/2006/relationships/image" Target="../media/image2.png"/><Relationship Id="rId5" Type="http://schemas.openxmlformats.org/officeDocument/2006/relationships/image" Target="../media/image9.jpe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Reinforcement Learning: </a:t>
            </a:r>
            <a:br>
              <a:rPr lang="en-US" dirty="0" smtClean="0"/>
            </a:br>
            <a:r>
              <a:rPr lang="en-US" dirty="0" smtClean="0"/>
              <a:t>(How) Does it work?</a:t>
            </a:r>
            <a:br>
              <a:rPr lang="en-US" dirty="0" smtClean="0"/>
            </a:br>
            <a:r>
              <a:rPr lang="en-US" smtClean="0"/>
              <a:t>CS 4641</a:t>
            </a:r>
            <a:endParaRPr lang="en-US" sz="2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Kaushik</a:t>
            </a:r>
            <a:r>
              <a:rPr lang="en-US" dirty="0" smtClean="0"/>
              <a:t> Subramanian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420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 to RL video – by yours truly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10</a:t>
            </a:fld>
            <a:endParaRPr lang="en-US"/>
          </a:p>
        </p:txBody>
      </p:sp>
      <p:pic>
        <p:nvPicPr>
          <p:cNvPr id="5" name="Real Live Robot Learning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1411" y="2482516"/>
            <a:ext cx="5021179" cy="376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5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Q-learning &amp; SARSA (Recap)</a:t>
            </a:r>
          </a:p>
          <a:p>
            <a:r>
              <a:rPr lang="en-US" dirty="0" smtClean="0"/>
              <a:t>What </a:t>
            </a:r>
            <a:r>
              <a:rPr lang="en-US" dirty="0"/>
              <a:t>makes RL hard</a:t>
            </a:r>
            <a:r>
              <a:rPr lang="en-US" dirty="0" smtClean="0"/>
              <a:t>?</a:t>
            </a:r>
            <a:endParaRPr lang="en-US" dirty="0"/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Scaling RL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451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RL hard?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451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244" y="1676400"/>
            <a:ext cx="3719513" cy="4321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52400" y="6389132"/>
            <a:ext cx="8458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[Image Source - CS188 Artificial Intelligence, </a:t>
            </a:r>
            <a:r>
              <a:rPr lang="en-US" sz="1200" dirty="0"/>
              <a:t>Prof. Pieter </a:t>
            </a:r>
            <a:r>
              <a:rPr lang="en-US" sz="1200" dirty="0" err="1" smtClean="0"/>
              <a:t>Abbeel</a:t>
            </a:r>
            <a:r>
              <a:rPr lang="en-US" sz="1200" dirty="0" smtClean="0"/>
              <a:t> @ UC Berkeley]</a:t>
            </a:r>
            <a:endParaRPr lang="en-US" sz="12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403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Complexity of VI and PI?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Quadratic</a:t>
            </a:r>
            <a:r>
              <a:rPr lang="en-US" dirty="0" smtClean="0"/>
              <a:t>! in the number of states</a:t>
            </a:r>
          </a:p>
          <a:p>
            <a:endParaRPr lang="en-US" dirty="0" smtClean="0"/>
          </a:p>
          <a:p>
            <a:r>
              <a:rPr lang="en-US" dirty="0" smtClean="0"/>
              <a:t>Q-learning - guaranteed to converge only after visiting every state-action pair infinite times</a:t>
            </a:r>
          </a:p>
          <a:p>
            <a:endParaRPr lang="en-US" dirty="0" smtClean="0"/>
          </a:p>
          <a:p>
            <a:r>
              <a:rPr lang="en-US" dirty="0" smtClean="0"/>
              <a:t>Continuous states, continuous actions - make the problem exponentially hard to learn.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823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Examples of different kinds of representation?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15</a:t>
            </a:fld>
            <a:endParaRPr lang="en-US"/>
          </a:p>
        </p:txBody>
      </p:sp>
      <p:pic>
        <p:nvPicPr>
          <p:cNvPr id="4098" name="Picture 2" descr="http://media4.onsugar.com/files/2010/10/40/5/192/1922507/602d559d561a8697_F_1920_120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2120" y="2514600"/>
            <a:ext cx="5699760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6836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Delay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Along with a large number of states, there is a </a:t>
            </a:r>
            <a:r>
              <a:rPr lang="en-US" dirty="0"/>
              <a:t>temporal aspect </a:t>
            </a:r>
            <a:r>
              <a:rPr lang="en-US" dirty="0" smtClean="0"/>
              <a:t>of decision making.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longer the task, the longer it takes for the reward to be propagated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16</a:t>
            </a:fld>
            <a:endParaRPr lang="en-US"/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609974" y="-47626"/>
            <a:ext cx="2066925" cy="7781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47336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Exploration vs Exploitation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0"/>
            <a:ext cx="8229600" cy="7921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How do we control when to explore and when to exploit?</a:t>
            </a:r>
          </a:p>
          <a:p>
            <a:r>
              <a:rPr lang="en-US" dirty="0"/>
              <a:t>Domains can be </a:t>
            </a:r>
            <a:r>
              <a:rPr lang="en-US" dirty="0" smtClean="0"/>
              <a:t>stochastic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2400" y="6389132"/>
            <a:ext cx="8458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[Image Source - CS188 Artificial Intelligence, </a:t>
            </a:r>
            <a:r>
              <a:rPr lang="en-US" sz="1200" dirty="0"/>
              <a:t>Prof. Pieter </a:t>
            </a:r>
            <a:r>
              <a:rPr lang="en-US" sz="1200" dirty="0" err="1" smtClean="0"/>
              <a:t>Abbeel</a:t>
            </a:r>
            <a:r>
              <a:rPr lang="en-US" sz="1200" dirty="0" smtClean="0"/>
              <a:t> @ UC Berkeley]</a:t>
            </a:r>
            <a:endParaRPr lang="en-US" sz="1200" dirty="0"/>
          </a:p>
        </p:txBody>
      </p:sp>
      <p:grpSp>
        <p:nvGrpSpPr>
          <p:cNvPr id="6" name="Group 5"/>
          <p:cNvGrpSpPr/>
          <p:nvPr/>
        </p:nvGrpSpPr>
        <p:grpSpPr>
          <a:xfrm>
            <a:off x="1657350" y="1447800"/>
            <a:ext cx="5829300" cy="3619500"/>
            <a:chOff x="1524000" y="2769632"/>
            <a:chExt cx="5829300" cy="36195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24000" y="2769632"/>
              <a:ext cx="5829300" cy="3619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6934200" y="5731042"/>
              <a:ext cx="288758" cy="2887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5769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RL hard?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Representation</a:t>
            </a:r>
          </a:p>
          <a:p>
            <a:r>
              <a:rPr lang="en-US" dirty="0" smtClean="0"/>
              <a:t>Temporal delay</a:t>
            </a:r>
            <a:endParaRPr lang="en-US" dirty="0"/>
          </a:p>
          <a:p>
            <a:r>
              <a:rPr lang="en-US" dirty="0"/>
              <a:t>Exploration vs </a:t>
            </a:r>
            <a:r>
              <a:rPr lang="en-US" dirty="0" smtClean="0"/>
              <a:t>Exploitation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4000" dirty="0" smtClean="0">
                <a:solidFill>
                  <a:srgbClr val="FF0000"/>
                </a:solidFill>
              </a:rPr>
              <a:t>How do we tackle these problems?</a:t>
            </a:r>
            <a:endParaRPr lang="en-US" sz="4000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6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Recap RL basics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Q-learning &amp; SARSA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What makes RL hard?</a:t>
            </a:r>
          </a:p>
          <a:p>
            <a:r>
              <a:rPr lang="en-US" dirty="0" smtClean="0"/>
              <a:t>Scaling RL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751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Q-learning &amp; SARSA (Recap)</a:t>
            </a:r>
          </a:p>
          <a:p>
            <a:r>
              <a:rPr lang="en-US" dirty="0" smtClean="0"/>
              <a:t>What makes RL hard?</a:t>
            </a:r>
          </a:p>
          <a:p>
            <a:r>
              <a:rPr lang="en-US" dirty="0" smtClean="0"/>
              <a:t>Scaling RL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49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Scaling RL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5456237"/>
            <a:ext cx="8229600" cy="79216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The problems we are interested in tackling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7" name="asimo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19250" y="1866900"/>
            <a:ext cx="59055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014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Recap RL basics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Q-learning &amp; SARSA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What makes RL hard?</a:t>
            </a:r>
          </a:p>
          <a:p>
            <a:r>
              <a:rPr lang="en-US" dirty="0" smtClean="0"/>
              <a:t>Scaling RL</a:t>
            </a:r>
          </a:p>
          <a:p>
            <a:pPr lvl="1"/>
            <a:r>
              <a:rPr lang="en-US" dirty="0" smtClean="0"/>
              <a:t>Supervised learning</a:t>
            </a:r>
          </a:p>
          <a:p>
            <a:pPr lvl="1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Hierarchical Reinforcement Learning</a:t>
            </a:r>
          </a:p>
          <a:p>
            <a:pPr lvl="1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Monte Carlo Methods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44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How is this helpful?</a:t>
            </a:r>
          </a:p>
          <a:p>
            <a:endParaRPr lang="en-US" dirty="0" smtClean="0"/>
          </a:p>
          <a:p>
            <a:r>
              <a:rPr lang="en-US" dirty="0" smtClean="0"/>
              <a:t>Use </a:t>
            </a:r>
            <a:r>
              <a:rPr lang="en-US" dirty="0"/>
              <a:t>machine learning to perform generalization</a:t>
            </a:r>
          </a:p>
          <a:p>
            <a:endParaRPr lang="en-US" dirty="0" smtClean="0"/>
          </a:p>
          <a:p>
            <a:r>
              <a:rPr lang="en-US" dirty="0" smtClean="0"/>
              <a:t>Predicting value based on a few states</a:t>
            </a:r>
          </a:p>
          <a:p>
            <a:pPr lvl="1"/>
            <a:r>
              <a:rPr lang="en-US" dirty="0"/>
              <a:t>Neural </a:t>
            </a:r>
            <a:r>
              <a:rPr lang="en-US" dirty="0" smtClean="0"/>
              <a:t>networks</a:t>
            </a:r>
          </a:p>
          <a:p>
            <a:pPr lvl="1"/>
            <a:r>
              <a:rPr lang="en-US" dirty="0" smtClean="0"/>
              <a:t>Decision Trees</a:t>
            </a:r>
          </a:p>
          <a:p>
            <a:pPr lvl="1"/>
            <a:r>
              <a:rPr lang="en-US" dirty="0" smtClean="0"/>
              <a:t>Gradient descent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1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Learn the value for a state</a:t>
            </a:r>
          </a:p>
          <a:p>
            <a:r>
              <a:rPr lang="en-US" dirty="0" smtClean="0"/>
              <a:t>Generalize it to “similar” states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is what we do in classification/regression</a:t>
            </a:r>
          </a:p>
          <a:p>
            <a:r>
              <a:rPr lang="en-US" dirty="0" smtClean="0"/>
              <a:t>With good features, can be very powerful!</a:t>
            </a:r>
          </a:p>
          <a:p>
            <a:pPr lvl="1"/>
            <a:r>
              <a:rPr lang="en-US" dirty="0" smtClean="0"/>
              <a:t>CS 3600, </a:t>
            </a:r>
            <a:r>
              <a:rPr lang="en-US" dirty="0" err="1" smtClean="0"/>
              <a:t>PacMan</a:t>
            </a:r>
            <a:r>
              <a:rPr lang="en-US" dirty="0" smtClean="0"/>
              <a:t> RL project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23</a:t>
            </a:fld>
            <a:endParaRPr 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757616"/>
            <a:ext cx="1885950" cy="189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2743200"/>
            <a:ext cx="1876425" cy="188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2743200"/>
            <a:ext cx="1885950" cy="188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1629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Recap RL basics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Q-learning &amp; SARSA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What makes RL hard?</a:t>
            </a:r>
          </a:p>
          <a:p>
            <a:r>
              <a:rPr lang="en-US" dirty="0" smtClean="0"/>
              <a:t>Scaling RL</a:t>
            </a:r>
          </a:p>
          <a:p>
            <a:pPr lvl="1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Supervised learning</a:t>
            </a:r>
          </a:p>
          <a:p>
            <a:pPr lvl="1"/>
            <a:r>
              <a:rPr lang="en-US" dirty="0" smtClean="0"/>
              <a:t>Hierarchical Reinforcement Learning</a:t>
            </a:r>
          </a:p>
          <a:p>
            <a:pPr lvl="1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Monte Carlo Methods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14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Hierarchical Reinforcement Learning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524299" y="1371600"/>
            <a:ext cx="4476402" cy="2971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25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314700" y="4568423"/>
            <a:ext cx="381000" cy="303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↓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229100" y="4573222"/>
            <a:ext cx="381000" cy="303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→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771900" y="4579796"/>
            <a:ext cx="381000" cy="297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←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819400" y="4568423"/>
            <a:ext cx="381000" cy="303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↑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953000" y="4573998"/>
            <a:ext cx="381000" cy="30380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867400" y="4567424"/>
            <a:ext cx="381000" cy="30380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410200" y="4573998"/>
            <a:ext cx="381000" cy="30380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?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572000" y="5873974"/>
            <a:ext cx="381000" cy="303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↓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3505200" y="5874973"/>
            <a:ext cx="381000" cy="297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←</a:t>
            </a:r>
          </a:p>
        </p:txBody>
      </p:sp>
      <p:sp>
        <p:nvSpPr>
          <p:cNvPr id="41" name="Rectangle 40"/>
          <p:cNvSpPr/>
          <p:nvPr/>
        </p:nvSpPr>
        <p:spPr>
          <a:xfrm>
            <a:off x="4038600" y="5867400"/>
            <a:ext cx="381000" cy="2972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←</a:t>
            </a:r>
          </a:p>
        </p:txBody>
      </p:sp>
      <p:sp>
        <p:nvSpPr>
          <p:cNvPr id="42" name="Rectangle 41"/>
          <p:cNvSpPr/>
          <p:nvPr/>
        </p:nvSpPr>
        <p:spPr>
          <a:xfrm>
            <a:off x="5105400" y="5867400"/>
            <a:ext cx="381000" cy="303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↓</a:t>
            </a:r>
            <a:endParaRPr lang="en-US" dirty="0"/>
          </a:p>
        </p:txBody>
      </p:sp>
      <p:cxnSp>
        <p:nvCxnSpPr>
          <p:cNvPr id="44" name="Straight Connector 43"/>
          <p:cNvCxnSpPr/>
          <p:nvPr/>
        </p:nvCxnSpPr>
        <p:spPr>
          <a:xfrm flipH="1">
            <a:off x="3352800" y="4877799"/>
            <a:ext cx="2057400" cy="8372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5791200" y="4877799"/>
            <a:ext cx="381000" cy="83720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3352800" y="5715000"/>
            <a:ext cx="2819400" cy="533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5638800" y="5868399"/>
            <a:ext cx="381000" cy="303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→</a:t>
            </a:r>
          </a:p>
        </p:txBody>
      </p:sp>
    </p:spTree>
    <p:extLst>
      <p:ext uri="{BB962C8B-B14F-4D97-AF65-F5344CB8AC3E}">
        <p14:creationId xmlns:p14="http://schemas.microsoft.com/office/powerpoint/2010/main" val="1685801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"/>
                            </p:stCondLst>
                            <p:childTnLst>
                              <p:par>
                                <p:cTn id="7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37" grpId="0" animBg="1"/>
      <p:bldP spid="40" grpId="0" animBg="1"/>
      <p:bldP spid="41" grpId="0" animBg="1"/>
      <p:bldP spid="42" grpId="0" animBg="1"/>
      <p:bldP spid="48" grpId="0" animBg="1"/>
      <p:bldP spid="3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Abstraction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00200"/>
            <a:ext cx="8610600" cy="5105400"/>
          </a:xfrm>
        </p:spPr>
        <p:txBody>
          <a:bodyPr>
            <a:normAutofit/>
          </a:bodyPr>
          <a:lstStyle/>
          <a:p>
            <a:r>
              <a:rPr lang="en-US" dirty="0" smtClean="0"/>
              <a:t>Extended temporal sequence of actions: Options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Consist </a:t>
            </a:r>
            <a:r>
              <a:rPr lang="en-US" dirty="0"/>
              <a:t>of three components: &lt;I, </a:t>
            </a:r>
            <a:r>
              <a:rPr lang="el-GR" dirty="0"/>
              <a:t>π</a:t>
            </a:r>
            <a:r>
              <a:rPr lang="en-US" dirty="0"/>
              <a:t>, </a:t>
            </a:r>
            <a:r>
              <a:rPr lang="el-GR" dirty="0"/>
              <a:t>β</a:t>
            </a:r>
            <a:r>
              <a:rPr lang="en-US" dirty="0" smtClean="0"/>
              <a:t>&gt;</a:t>
            </a:r>
          </a:p>
          <a:p>
            <a:endParaRPr lang="en-US" dirty="0" smtClean="0"/>
          </a:p>
          <a:p>
            <a:pPr>
              <a:buAutoNum type="arabicParenR"/>
            </a:pPr>
            <a:r>
              <a:rPr lang="en-US" sz="2600" dirty="0" smtClean="0"/>
              <a:t>I(s) is the initiation set,</a:t>
            </a:r>
            <a:endParaRPr lang="en-US" sz="2600" dirty="0"/>
          </a:p>
          <a:p>
            <a:pPr>
              <a:buAutoNum type="arabicParenR"/>
            </a:pPr>
            <a:r>
              <a:rPr lang="el-GR" sz="2600" dirty="0"/>
              <a:t>π</a:t>
            </a:r>
            <a:r>
              <a:rPr lang="en-US" sz="2600" dirty="0"/>
              <a:t>: S x A → [0 1] is the option’s policy</a:t>
            </a:r>
            <a:r>
              <a:rPr lang="en-US" sz="2600" dirty="0" smtClean="0"/>
              <a:t>,</a:t>
            </a:r>
          </a:p>
          <a:p>
            <a:pPr>
              <a:buAutoNum type="arabicParenR"/>
            </a:pPr>
            <a:r>
              <a:rPr lang="el-GR" sz="2600" dirty="0" smtClean="0"/>
              <a:t>β</a:t>
            </a:r>
            <a:r>
              <a:rPr lang="en-US" sz="2600" dirty="0"/>
              <a:t>(s) is the termination </a:t>
            </a:r>
            <a:r>
              <a:rPr lang="en-US" sz="2600" dirty="0" smtClean="0"/>
              <a:t>set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26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2971800" y="2514600"/>
            <a:ext cx="3048000" cy="1131332"/>
            <a:chOff x="5943600" y="1066800"/>
            <a:chExt cx="3048000" cy="1131332"/>
          </a:xfrm>
        </p:grpSpPr>
        <p:sp>
          <p:nvSpPr>
            <p:cNvPr id="8" name="Oval 7"/>
            <p:cNvSpPr/>
            <p:nvPr/>
          </p:nvSpPr>
          <p:spPr>
            <a:xfrm>
              <a:off x="8458200" y="1671082"/>
              <a:ext cx="533400" cy="43918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S</a:t>
              </a:r>
              <a:r>
                <a:rPr lang="en-US" baseline="-25000" dirty="0" smtClean="0">
                  <a:solidFill>
                    <a:schemeClr val="tx1"/>
                  </a:solidFill>
                </a:rPr>
                <a:t>4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6781800" y="1671082"/>
              <a:ext cx="533400" cy="43918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S</a:t>
              </a:r>
              <a:r>
                <a:rPr lang="en-US" baseline="-25000" dirty="0" smtClean="0">
                  <a:solidFill>
                    <a:schemeClr val="tx1"/>
                  </a:solidFill>
                </a:rPr>
                <a:t>2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7620000" y="1668239"/>
              <a:ext cx="533400" cy="43918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S</a:t>
              </a:r>
              <a:r>
                <a:rPr lang="en-US" baseline="-25000" dirty="0" smtClean="0">
                  <a:solidFill>
                    <a:schemeClr val="tx1"/>
                  </a:solidFill>
                </a:rPr>
                <a:t>3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5943600" y="1671082"/>
              <a:ext cx="533400" cy="439182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S</a:t>
              </a:r>
              <a:r>
                <a:rPr lang="en-US" baseline="-25000" dirty="0" smtClean="0">
                  <a:solidFill>
                    <a:schemeClr val="tx1"/>
                  </a:solidFill>
                </a:rPr>
                <a:t>1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Arrow Connector 11"/>
            <p:cNvCxnSpPr>
              <a:stCxn id="11" idx="6"/>
              <a:endCxn id="9" idx="2"/>
            </p:cNvCxnSpPr>
            <p:nvPr/>
          </p:nvCxnSpPr>
          <p:spPr>
            <a:xfrm>
              <a:off x="6477000" y="1890673"/>
              <a:ext cx="30480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9" idx="6"/>
              <a:endCxn id="10" idx="2"/>
            </p:cNvCxnSpPr>
            <p:nvPr/>
          </p:nvCxnSpPr>
          <p:spPr>
            <a:xfrm flipV="1">
              <a:off x="7315200" y="1887830"/>
              <a:ext cx="304800" cy="2843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0" idx="6"/>
              <a:endCxn id="8" idx="2"/>
            </p:cNvCxnSpPr>
            <p:nvPr/>
          </p:nvCxnSpPr>
          <p:spPr>
            <a:xfrm>
              <a:off x="8153400" y="1887830"/>
              <a:ext cx="304800" cy="2843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>
              <a:stCxn id="11" idx="0"/>
              <a:endCxn id="9" idx="0"/>
            </p:cNvCxnSpPr>
            <p:nvPr/>
          </p:nvCxnSpPr>
          <p:spPr>
            <a:xfrm rot="5400000" flipH="1" flipV="1">
              <a:off x="6629400" y="1251982"/>
              <a:ext cx="12700" cy="838200"/>
            </a:xfrm>
            <a:prstGeom prst="curvedConnector3">
              <a:avLst>
                <a:gd name="adj1" fmla="val 1800000"/>
              </a:avLst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6419902" y="1828800"/>
              <a:ext cx="2856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258102" y="1817132"/>
              <a:ext cx="2856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096302" y="1817132"/>
              <a:ext cx="2856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7010400" y="1066800"/>
              <a:ext cx="971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Option</a:t>
              </a:r>
              <a:endParaRPr lang="en-US" dirty="0"/>
            </a:p>
          </p:txBody>
        </p:sp>
        <p:cxnSp>
          <p:nvCxnSpPr>
            <p:cNvPr id="20" name="Curved Connector 19"/>
            <p:cNvCxnSpPr>
              <a:stCxn id="9" idx="0"/>
              <a:endCxn id="10" idx="0"/>
            </p:cNvCxnSpPr>
            <p:nvPr/>
          </p:nvCxnSpPr>
          <p:spPr>
            <a:xfrm rot="5400000" flipH="1" flipV="1">
              <a:off x="7466179" y="1250561"/>
              <a:ext cx="2843" cy="838200"/>
            </a:xfrm>
            <a:prstGeom prst="curvedConnector3">
              <a:avLst>
                <a:gd name="adj1" fmla="val 8140802"/>
              </a:avLst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urved Connector 20"/>
            <p:cNvCxnSpPr>
              <a:stCxn id="10" idx="0"/>
              <a:endCxn id="8" idx="0"/>
            </p:cNvCxnSpPr>
            <p:nvPr/>
          </p:nvCxnSpPr>
          <p:spPr>
            <a:xfrm rot="16200000" flipH="1">
              <a:off x="8304378" y="1250560"/>
              <a:ext cx="2843" cy="838200"/>
            </a:xfrm>
            <a:prstGeom prst="curvedConnector3">
              <a:avLst>
                <a:gd name="adj1" fmla="val -8040802"/>
              </a:avLst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7239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 with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>
                <a:solidFill>
                  <a:prstClr val="black"/>
                </a:solidFill>
              </a:rPr>
              <a:t>How </a:t>
            </a:r>
            <a:r>
              <a:rPr lang="en-US" dirty="0">
                <a:solidFill>
                  <a:prstClr val="black"/>
                </a:solidFill>
              </a:rPr>
              <a:t>do we sequence the options to complete the </a:t>
            </a:r>
            <a:r>
              <a:rPr lang="en-US" dirty="0" smtClean="0">
                <a:solidFill>
                  <a:prstClr val="black"/>
                </a:solidFill>
              </a:rPr>
              <a:t>task?</a:t>
            </a:r>
          </a:p>
          <a:p>
            <a:pPr lvl="0"/>
            <a:r>
              <a:rPr lang="en-US" dirty="0">
                <a:solidFill>
                  <a:prstClr val="black"/>
                </a:solidFill>
              </a:rPr>
              <a:t>The hallway </a:t>
            </a:r>
            <a:r>
              <a:rPr lang="en-US" dirty="0" smtClean="0">
                <a:solidFill>
                  <a:prstClr val="black"/>
                </a:solidFill>
              </a:rPr>
              <a:t>domain</a:t>
            </a:r>
          </a:p>
          <a:p>
            <a:endParaRPr lang="en-US" sz="1400" dirty="0" smtClean="0">
              <a:solidFill>
                <a:srgbClr val="00B050"/>
              </a:solidFill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3642" y="3563233"/>
            <a:ext cx="2695575" cy="2685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334" y="3547311"/>
            <a:ext cx="1604963" cy="1593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43200" y="6336268"/>
            <a:ext cx="3702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 Source – Rich Sutton JAIR 1998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9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Planning with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Value Iteration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28</a:t>
            </a:fld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265528" y="2390775"/>
            <a:ext cx="5871343" cy="1952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330" y="4524375"/>
            <a:ext cx="6672542" cy="1952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315872" y="3124200"/>
            <a:ext cx="11225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Primitive actions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743200" y="6488668"/>
            <a:ext cx="3702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 Source – Rich Sutton JAIR 1998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057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92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Significant speedup in planning time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Options can be learned automatically</a:t>
            </a:r>
          </a:p>
          <a:p>
            <a:r>
              <a:rPr lang="en-US" dirty="0" smtClean="0"/>
              <a:t>Incorporates </a:t>
            </a:r>
            <a:r>
              <a:rPr lang="en-US" dirty="0"/>
              <a:t>temporal abstractions </a:t>
            </a:r>
            <a:r>
              <a:rPr lang="en-US" dirty="0" smtClean="0"/>
              <a:t>formally in RL</a:t>
            </a:r>
          </a:p>
          <a:p>
            <a:r>
              <a:rPr lang="en-US" dirty="0"/>
              <a:t>Similar to the ways humans approach problems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118" y="2276253"/>
            <a:ext cx="3038882" cy="20671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743200" y="6336268"/>
            <a:ext cx="3702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Image Source – Rich Sutton JAIR 1998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30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Q-learning &amp; SARSA (Recap</a:t>
            </a:r>
            <a:r>
              <a:rPr lang="en-US" dirty="0"/>
              <a:t>)</a:t>
            </a:r>
            <a:endParaRPr lang="en-US" dirty="0" smtClean="0"/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What makes RL hard?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Scaling RL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62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Recap RL basics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Q-learning &amp; SARSA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What makes RL hard?</a:t>
            </a:r>
          </a:p>
          <a:p>
            <a:r>
              <a:rPr lang="en-US" dirty="0" smtClean="0"/>
              <a:t>Scaling RL</a:t>
            </a:r>
          </a:p>
          <a:p>
            <a:pPr lvl="1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Supervised learning</a:t>
            </a:r>
          </a:p>
          <a:p>
            <a:pPr lvl="1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Hierarchical Reinforcement Learning</a:t>
            </a:r>
          </a:p>
          <a:p>
            <a:pPr lvl="1"/>
            <a:r>
              <a:rPr lang="en-US" dirty="0" smtClean="0"/>
              <a:t>Monte Carlo Methods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176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Monte Carlo Methods - Playing Chess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31</a:t>
            </a:fld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09" y="3239013"/>
            <a:ext cx="1543142" cy="1537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746" y="5144013"/>
            <a:ext cx="1566863" cy="1561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5606" y="3239013"/>
            <a:ext cx="1543142" cy="1543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467" y="1345743"/>
            <a:ext cx="1543142" cy="1558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3908" y="1345743"/>
            <a:ext cx="1564101" cy="1552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3908" y="3248359"/>
            <a:ext cx="1532768" cy="1528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0046" y="5144013"/>
            <a:ext cx="1537963" cy="1561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5809" y="1338918"/>
            <a:ext cx="1539591" cy="15292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2289" y="3268856"/>
            <a:ext cx="1506629" cy="1522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>
            <a:stCxn id="2050" idx="3"/>
            <a:endCxn id="2051" idx="1"/>
          </p:cNvCxnSpPr>
          <p:nvPr/>
        </p:nvCxnSpPr>
        <p:spPr>
          <a:xfrm>
            <a:off x="1756151" y="4007995"/>
            <a:ext cx="547595" cy="19168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050" idx="3"/>
            <a:endCxn id="2052" idx="1"/>
          </p:cNvCxnSpPr>
          <p:nvPr/>
        </p:nvCxnSpPr>
        <p:spPr>
          <a:xfrm>
            <a:off x="1756151" y="4007995"/>
            <a:ext cx="559455" cy="2589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2050" idx="3"/>
            <a:endCxn id="2053" idx="1"/>
          </p:cNvCxnSpPr>
          <p:nvPr/>
        </p:nvCxnSpPr>
        <p:spPr>
          <a:xfrm flipV="1">
            <a:off x="1756151" y="2125161"/>
            <a:ext cx="571316" cy="188283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2051" idx="3"/>
            <a:endCxn id="2056" idx="1"/>
          </p:cNvCxnSpPr>
          <p:nvPr/>
        </p:nvCxnSpPr>
        <p:spPr>
          <a:xfrm>
            <a:off x="3870609" y="5924807"/>
            <a:ext cx="519437" cy="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052" idx="3"/>
            <a:endCxn id="2055" idx="1"/>
          </p:cNvCxnSpPr>
          <p:nvPr/>
        </p:nvCxnSpPr>
        <p:spPr>
          <a:xfrm>
            <a:off x="3858748" y="4010584"/>
            <a:ext cx="505160" cy="2084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2053" idx="3"/>
            <a:endCxn id="2054" idx="1"/>
          </p:cNvCxnSpPr>
          <p:nvPr/>
        </p:nvCxnSpPr>
        <p:spPr>
          <a:xfrm flipV="1">
            <a:off x="3870609" y="2121749"/>
            <a:ext cx="493299" cy="3412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080409" y="19050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…………….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6080409" y="38100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…………….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6080409" y="5638800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… Not promising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258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0"/>
                            </p:stCondLst>
                            <p:childTnLst>
                              <p:par>
                                <p:cTn id="7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0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2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4" grpId="0"/>
      <p:bldP spid="4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Monte Carlo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Learning from simulated experience</a:t>
            </a:r>
          </a:p>
          <a:p>
            <a:r>
              <a:rPr lang="en-US" dirty="0" smtClean="0"/>
              <a:t>Needs a simulator</a:t>
            </a:r>
          </a:p>
          <a:p>
            <a:r>
              <a:rPr lang="en-US" dirty="0" smtClean="0"/>
              <a:t>Computes the same value function as RL methods</a:t>
            </a:r>
          </a:p>
          <a:p>
            <a:r>
              <a:rPr lang="en-US" dirty="0" smtClean="0"/>
              <a:t>A form of policy </a:t>
            </a:r>
            <a:r>
              <a:rPr lang="en-US" dirty="0"/>
              <a:t>i</a:t>
            </a:r>
            <a:r>
              <a:rPr lang="en-US" dirty="0" smtClean="0"/>
              <a:t>teration</a:t>
            </a:r>
          </a:p>
          <a:p>
            <a:pPr lvl="1"/>
            <a:r>
              <a:rPr lang="en-US" dirty="0" smtClean="0"/>
              <a:t>evaluate an arbitrary policy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mprove it</a:t>
            </a:r>
          </a:p>
          <a:p>
            <a:r>
              <a:rPr lang="en-US" dirty="0" smtClean="0"/>
              <a:t>MCTS can be broken down into four steps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41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Monte Carlo Approach</a:t>
            </a:r>
          </a:p>
        </p:txBody>
      </p:sp>
      <p:sp>
        <p:nvSpPr>
          <p:cNvPr id="50" name="Content Placeholder 4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Selection</a:t>
            </a: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Expansion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Simulation*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Backpropagation</a:t>
            </a:r>
            <a:endParaRPr lang="en-US" dirty="0" smtClean="0"/>
          </a:p>
          <a:p>
            <a:pPr marL="0" indent="0">
              <a:buNone/>
            </a:pPr>
            <a:r>
              <a:rPr lang="en-US" sz="2400" dirty="0" smtClean="0"/>
              <a:t>(Bellman’s equation)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010400" y="1447800"/>
            <a:ext cx="5334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6" name="Oval 5"/>
          <p:cNvSpPr/>
          <p:nvPr/>
        </p:nvSpPr>
        <p:spPr>
          <a:xfrm>
            <a:off x="6172200" y="2590800"/>
            <a:ext cx="5334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7" name="Oval 6"/>
          <p:cNvSpPr/>
          <p:nvPr/>
        </p:nvSpPr>
        <p:spPr>
          <a:xfrm>
            <a:off x="7010400" y="2590800"/>
            <a:ext cx="5334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baseline="-25000" dirty="0"/>
              <a:t>2</a:t>
            </a:r>
          </a:p>
        </p:txBody>
      </p:sp>
      <p:sp>
        <p:nvSpPr>
          <p:cNvPr id="8" name="Oval 7"/>
          <p:cNvSpPr/>
          <p:nvPr/>
        </p:nvSpPr>
        <p:spPr>
          <a:xfrm>
            <a:off x="7848600" y="2590800"/>
            <a:ext cx="5334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baseline="-25000" dirty="0" smtClean="0"/>
              <a:t>3</a:t>
            </a:r>
            <a:endParaRPr lang="en-US" baseline="-25000" dirty="0"/>
          </a:p>
        </p:txBody>
      </p:sp>
      <p:sp>
        <p:nvSpPr>
          <p:cNvPr id="10" name="Oval 9"/>
          <p:cNvSpPr/>
          <p:nvPr/>
        </p:nvSpPr>
        <p:spPr>
          <a:xfrm>
            <a:off x="5715000" y="3810000"/>
            <a:ext cx="5334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baseline="-25000" dirty="0"/>
              <a:t>4</a:t>
            </a:r>
          </a:p>
        </p:txBody>
      </p:sp>
      <p:sp>
        <p:nvSpPr>
          <p:cNvPr id="12" name="Oval 11"/>
          <p:cNvSpPr/>
          <p:nvPr/>
        </p:nvSpPr>
        <p:spPr>
          <a:xfrm>
            <a:off x="6553200" y="3810000"/>
            <a:ext cx="5334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baseline="-25000" dirty="0" smtClean="0"/>
              <a:t>5</a:t>
            </a:r>
            <a:endParaRPr lang="en-US" baseline="-25000" dirty="0"/>
          </a:p>
        </p:txBody>
      </p:sp>
      <p:sp>
        <p:nvSpPr>
          <p:cNvPr id="13" name="Oval 12"/>
          <p:cNvSpPr/>
          <p:nvPr/>
        </p:nvSpPr>
        <p:spPr>
          <a:xfrm>
            <a:off x="6096000" y="4953000"/>
            <a:ext cx="5334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baseline="-25000" dirty="0" smtClean="0"/>
              <a:t>6</a:t>
            </a:r>
            <a:endParaRPr lang="en-US" baseline="-25000" dirty="0"/>
          </a:p>
        </p:txBody>
      </p:sp>
      <p:sp>
        <p:nvSpPr>
          <p:cNvPr id="14" name="Oval 13"/>
          <p:cNvSpPr/>
          <p:nvPr/>
        </p:nvSpPr>
        <p:spPr>
          <a:xfrm>
            <a:off x="7010400" y="4953000"/>
            <a:ext cx="5334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baseline="-25000" dirty="0" smtClean="0"/>
              <a:t>8</a:t>
            </a:r>
            <a:endParaRPr lang="en-US" baseline="-25000" dirty="0"/>
          </a:p>
        </p:txBody>
      </p:sp>
      <p:sp>
        <p:nvSpPr>
          <p:cNvPr id="15" name="Oval 14"/>
          <p:cNvSpPr/>
          <p:nvPr/>
        </p:nvSpPr>
        <p:spPr>
          <a:xfrm>
            <a:off x="8305800" y="3810000"/>
            <a:ext cx="5334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baseline="-25000" dirty="0"/>
              <a:t>9</a:t>
            </a:r>
          </a:p>
        </p:txBody>
      </p:sp>
      <p:cxnSp>
        <p:nvCxnSpPr>
          <p:cNvPr id="17" name="Straight Arrow Connector 16"/>
          <p:cNvCxnSpPr>
            <a:stCxn id="5" idx="4"/>
            <a:endCxn id="6" idx="0"/>
          </p:cNvCxnSpPr>
          <p:nvPr/>
        </p:nvCxnSpPr>
        <p:spPr>
          <a:xfrm flipH="1">
            <a:off x="6438900" y="1905000"/>
            <a:ext cx="838200" cy="685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9" name="Straight Arrow Connector 18"/>
          <p:cNvCxnSpPr>
            <a:stCxn id="5" idx="4"/>
            <a:endCxn id="7" idx="0"/>
          </p:cNvCxnSpPr>
          <p:nvPr/>
        </p:nvCxnSpPr>
        <p:spPr>
          <a:xfrm>
            <a:off x="7277100" y="1905000"/>
            <a:ext cx="0" cy="685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1" name="Straight Arrow Connector 20"/>
          <p:cNvCxnSpPr>
            <a:stCxn id="5" idx="4"/>
            <a:endCxn id="8" idx="0"/>
          </p:cNvCxnSpPr>
          <p:nvPr/>
        </p:nvCxnSpPr>
        <p:spPr>
          <a:xfrm>
            <a:off x="7277100" y="1905000"/>
            <a:ext cx="838200" cy="685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5" name="Straight Arrow Connector 24"/>
          <p:cNvCxnSpPr>
            <a:stCxn id="6" idx="4"/>
            <a:endCxn id="10" idx="0"/>
          </p:cNvCxnSpPr>
          <p:nvPr/>
        </p:nvCxnSpPr>
        <p:spPr>
          <a:xfrm flipH="1">
            <a:off x="5981700" y="3048000"/>
            <a:ext cx="457200" cy="762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2" name="Straight Arrow Connector 31"/>
          <p:cNvCxnSpPr>
            <a:stCxn id="6" idx="4"/>
            <a:endCxn id="12" idx="0"/>
          </p:cNvCxnSpPr>
          <p:nvPr/>
        </p:nvCxnSpPr>
        <p:spPr>
          <a:xfrm>
            <a:off x="6438900" y="3048000"/>
            <a:ext cx="381000" cy="762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6" name="Straight Arrow Connector 35"/>
          <p:cNvCxnSpPr>
            <a:stCxn id="12" idx="4"/>
            <a:endCxn id="13" idx="0"/>
          </p:cNvCxnSpPr>
          <p:nvPr/>
        </p:nvCxnSpPr>
        <p:spPr>
          <a:xfrm flipH="1">
            <a:off x="6362700" y="4267200"/>
            <a:ext cx="457200" cy="685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8" name="Straight Arrow Connector 37"/>
          <p:cNvCxnSpPr>
            <a:stCxn id="12" idx="4"/>
            <a:endCxn id="14" idx="0"/>
          </p:cNvCxnSpPr>
          <p:nvPr/>
        </p:nvCxnSpPr>
        <p:spPr>
          <a:xfrm>
            <a:off x="6819900" y="4267200"/>
            <a:ext cx="457200" cy="685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0" name="Straight Arrow Connector 39"/>
          <p:cNvCxnSpPr>
            <a:stCxn id="8" idx="4"/>
            <a:endCxn id="15" idx="0"/>
          </p:cNvCxnSpPr>
          <p:nvPr/>
        </p:nvCxnSpPr>
        <p:spPr>
          <a:xfrm>
            <a:off x="8115300" y="3048000"/>
            <a:ext cx="457200" cy="762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41" name="Freeform 40"/>
          <p:cNvSpPr/>
          <p:nvPr/>
        </p:nvSpPr>
        <p:spPr>
          <a:xfrm>
            <a:off x="6975749" y="5410200"/>
            <a:ext cx="445803" cy="762000"/>
          </a:xfrm>
          <a:custGeom>
            <a:avLst/>
            <a:gdLst>
              <a:gd name="connsiteX0" fmla="*/ 311316 w 445803"/>
              <a:gd name="connsiteY0" fmla="*/ 0 h 858129"/>
              <a:gd name="connsiteX1" fmla="*/ 1826 w 445803"/>
              <a:gd name="connsiteY1" fmla="*/ 267286 h 858129"/>
              <a:gd name="connsiteX2" fmla="*/ 437925 w 445803"/>
              <a:gd name="connsiteY2" fmla="*/ 534572 h 858129"/>
              <a:gd name="connsiteX3" fmla="*/ 240977 w 445803"/>
              <a:gd name="connsiteY3" fmla="*/ 858129 h 858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5803" h="858129">
                <a:moveTo>
                  <a:pt x="311316" y="0"/>
                </a:moveTo>
                <a:cubicBezTo>
                  <a:pt x="146020" y="89095"/>
                  <a:pt x="-19275" y="178191"/>
                  <a:pt x="1826" y="267286"/>
                </a:cubicBezTo>
                <a:cubicBezTo>
                  <a:pt x="22927" y="356381"/>
                  <a:pt x="398067" y="436098"/>
                  <a:pt x="437925" y="534572"/>
                </a:cubicBezTo>
                <a:cubicBezTo>
                  <a:pt x="477783" y="633046"/>
                  <a:pt x="359380" y="745587"/>
                  <a:pt x="240977" y="858129"/>
                </a:cubicBezTo>
              </a:path>
            </a:pathLst>
          </a:cu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/>
          <p:cNvCxnSpPr/>
          <p:nvPr/>
        </p:nvCxnSpPr>
        <p:spPr>
          <a:xfrm>
            <a:off x="4038600" y="2819400"/>
            <a:ext cx="1143000" cy="0"/>
          </a:xfrm>
          <a:prstGeom prst="line">
            <a:avLst/>
          </a:prstGeom>
          <a:ln w="28575">
            <a:solidFill>
              <a:srgbClr val="00B050"/>
            </a:solidFill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4038600" y="4038600"/>
            <a:ext cx="1143000" cy="0"/>
          </a:xfrm>
          <a:prstGeom prst="line">
            <a:avLst/>
          </a:prstGeom>
          <a:ln w="28575">
            <a:solidFill>
              <a:srgbClr val="00B050"/>
            </a:solidFill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4038600" y="5181600"/>
            <a:ext cx="1143000" cy="0"/>
          </a:xfrm>
          <a:prstGeom prst="line">
            <a:avLst/>
          </a:prstGeom>
          <a:ln w="28575">
            <a:solidFill>
              <a:srgbClr val="00B050"/>
            </a:solidFill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4038600" y="6400800"/>
            <a:ext cx="1143000" cy="0"/>
          </a:xfrm>
          <a:prstGeom prst="line">
            <a:avLst/>
          </a:prstGeom>
          <a:ln w="28575">
            <a:solidFill>
              <a:srgbClr val="00B050"/>
            </a:solidFill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6931950" y="6172200"/>
            <a:ext cx="533400" cy="45720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</a:t>
            </a:r>
            <a:r>
              <a:rPr lang="en-US" baseline="-25000" dirty="0" smtClean="0"/>
              <a:t>T</a:t>
            </a:r>
            <a:endParaRPr lang="en-US" baseline="-25000" dirty="0"/>
          </a:p>
        </p:txBody>
      </p:sp>
      <p:sp>
        <p:nvSpPr>
          <p:cNvPr id="51" name="TextBox 50"/>
          <p:cNvSpPr txBox="1"/>
          <p:nvPr/>
        </p:nvSpPr>
        <p:spPr>
          <a:xfrm>
            <a:off x="4114800" y="24384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Depth 1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4114800" y="36576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Depth 2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4114800" y="48006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Depth 3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3657600" y="6031468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Depth ‘n’ horizon</a:t>
            </a:r>
            <a:endParaRPr lang="en-US" dirty="0"/>
          </a:p>
        </p:txBody>
      </p:sp>
      <p:sp>
        <p:nvSpPr>
          <p:cNvPr id="52" name="TextBox 51"/>
          <p:cNvSpPr txBox="1"/>
          <p:nvPr/>
        </p:nvSpPr>
        <p:spPr>
          <a:xfrm>
            <a:off x="6400800" y="20574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57" name="TextBox 56"/>
          <p:cNvSpPr txBox="1"/>
          <p:nvPr/>
        </p:nvSpPr>
        <p:spPr>
          <a:xfrm>
            <a:off x="7239000" y="214526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/>
              <a:t>2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7772400" y="206906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/>
              <a:t>3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5791200" y="321206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60" name="TextBox 59"/>
          <p:cNvSpPr txBox="1"/>
          <p:nvPr/>
        </p:nvSpPr>
        <p:spPr>
          <a:xfrm>
            <a:off x="6629400" y="32004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/>
              <a:t>2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8382000" y="32004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62" name="TextBox 61"/>
          <p:cNvSpPr txBox="1"/>
          <p:nvPr/>
        </p:nvSpPr>
        <p:spPr>
          <a:xfrm>
            <a:off x="6172200" y="435506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63" name="TextBox 62"/>
          <p:cNvSpPr txBox="1"/>
          <p:nvPr/>
        </p:nvSpPr>
        <p:spPr>
          <a:xfrm>
            <a:off x="7010400" y="43434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r>
              <a:rPr lang="en-US" baseline="-25000" dirty="0"/>
              <a:t>2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7543800" y="5638800"/>
            <a:ext cx="1028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Rollout</a:t>
            </a:r>
            <a:endParaRPr lang="en-US" dirty="0"/>
          </a:p>
        </p:txBody>
      </p:sp>
      <p:pic>
        <p:nvPicPr>
          <p:cNvPr id="6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8724" y="1370107"/>
            <a:ext cx="613151" cy="611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7003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8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41" grpId="0" animBg="1"/>
      <p:bldP spid="47" grpId="0" animBg="1"/>
      <p:bldP spid="51" grpId="0"/>
      <p:bldP spid="53" grpId="0"/>
      <p:bldP spid="54" grpId="0"/>
      <p:bldP spid="55" grpId="0"/>
      <p:bldP spid="52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MCTS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932237"/>
            <a:ext cx="8229600" cy="25447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Where is it useful?</a:t>
            </a:r>
          </a:p>
          <a:p>
            <a:pPr lvl="1"/>
            <a:r>
              <a:rPr lang="en-US" dirty="0" smtClean="0"/>
              <a:t>For problems </a:t>
            </a:r>
            <a:r>
              <a:rPr lang="en-US" dirty="0"/>
              <a:t>with </a:t>
            </a:r>
            <a:r>
              <a:rPr lang="en-US" b="1" dirty="0"/>
              <a:t>large state </a:t>
            </a:r>
            <a:r>
              <a:rPr lang="en-US" b="1" dirty="0" smtClean="0"/>
              <a:t>spaces</a:t>
            </a:r>
          </a:p>
          <a:p>
            <a:r>
              <a:rPr lang="en-US" dirty="0" smtClean="0"/>
              <a:t>Does the planning </a:t>
            </a:r>
            <a:r>
              <a:rPr lang="en-US" dirty="0"/>
              <a:t>time </a:t>
            </a:r>
            <a:r>
              <a:rPr lang="en-US" dirty="0" smtClean="0"/>
              <a:t>depend on the number of states?</a:t>
            </a:r>
          </a:p>
          <a:p>
            <a:r>
              <a:rPr lang="en-US" dirty="0" smtClean="0"/>
              <a:t>Requires </a:t>
            </a:r>
            <a:r>
              <a:rPr lang="en-US" b="1" dirty="0"/>
              <a:t>lots of samples</a:t>
            </a:r>
            <a:r>
              <a:rPr lang="en-US" dirty="0"/>
              <a:t> to get a good </a:t>
            </a:r>
            <a:r>
              <a:rPr lang="en-US" dirty="0" smtClean="0"/>
              <a:t>estimate</a:t>
            </a:r>
          </a:p>
          <a:p>
            <a:r>
              <a:rPr lang="en-US" dirty="0" smtClean="0"/>
              <a:t>What does the complexity depend 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34</a:t>
            </a:fld>
            <a:endParaRPr lang="en-US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528548" y="1295400"/>
            <a:ext cx="5964073" cy="25396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995765" y="5024735"/>
            <a:ext cx="5950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2D050"/>
                </a:solidFill>
              </a:rPr>
              <a:t>NO</a:t>
            </a:r>
            <a:endParaRPr lang="en-US" sz="2400" b="1" dirty="0">
              <a:solidFill>
                <a:srgbClr val="92D05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00800" y="5791200"/>
            <a:ext cx="13952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92D050"/>
                </a:solidFill>
              </a:rPr>
              <a:t>HORIZON</a:t>
            </a:r>
            <a:endParaRPr lang="en-US" sz="24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261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Computer Go</a:t>
            </a:r>
          </a:p>
          <a:p>
            <a:pPr lvl="1"/>
            <a:r>
              <a:rPr lang="en-US" b="1" dirty="0" smtClean="0"/>
              <a:t>Ranked 6</a:t>
            </a:r>
            <a:r>
              <a:rPr lang="en-US" b="1" baseline="30000" dirty="0" smtClean="0"/>
              <a:t>th</a:t>
            </a:r>
            <a:r>
              <a:rPr lang="en-US" dirty="0" smtClean="0"/>
              <a:t> in 2012 among </a:t>
            </a:r>
            <a:r>
              <a:rPr lang="en-US" dirty="0"/>
              <a:t>professional human players </a:t>
            </a:r>
            <a:r>
              <a:rPr lang="en-US" dirty="0" smtClean="0"/>
              <a:t>and other computer programs</a:t>
            </a:r>
          </a:p>
          <a:p>
            <a:pPr lvl="1"/>
            <a:r>
              <a:rPr lang="en-US" dirty="0" smtClean="0"/>
              <a:t>9x9 board has 1.039×10</a:t>
            </a:r>
            <a:r>
              <a:rPr lang="en-US" baseline="30000" dirty="0" smtClean="0"/>
              <a:t>38 </a:t>
            </a:r>
            <a:r>
              <a:rPr lang="en-US" dirty="0" smtClean="0"/>
              <a:t>legal positions</a:t>
            </a:r>
          </a:p>
          <a:p>
            <a:endParaRPr lang="en-US" dirty="0" smtClean="0"/>
          </a:p>
          <a:p>
            <a:r>
              <a:rPr lang="en-US" dirty="0" smtClean="0"/>
              <a:t>Battleship</a:t>
            </a:r>
          </a:p>
          <a:p>
            <a:pPr lvl="1"/>
            <a:r>
              <a:rPr lang="en-US" dirty="0" smtClean="0"/>
              <a:t>10x10 grid with 100 moves, MCTS sank </a:t>
            </a:r>
            <a:r>
              <a:rPr lang="en-US" dirty="0"/>
              <a:t>all the ships 50 moves faster, on average, than random </a:t>
            </a:r>
            <a:r>
              <a:rPr lang="en-US" dirty="0" smtClean="0"/>
              <a:t>play</a:t>
            </a:r>
          </a:p>
          <a:p>
            <a:pPr lvl="1"/>
            <a:endParaRPr lang="en-US" dirty="0"/>
          </a:p>
          <a:p>
            <a:r>
              <a:rPr lang="en-US" dirty="0" smtClean="0"/>
              <a:t>Hex</a:t>
            </a:r>
          </a:p>
          <a:p>
            <a:pPr lvl="1"/>
            <a:r>
              <a:rPr lang="en-US" dirty="0" smtClean="0"/>
              <a:t>Won silver and gold in the 2008 and 2009 Hex Computer Olympiads, are better than human players.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35</a:t>
            </a:fld>
            <a:endParaRPr lang="en-US"/>
          </a:p>
        </p:txBody>
      </p:sp>
      <p:pic>
        <p:nvPicPr>
          <p:cNvPr id="4098" name="Picture 2" descr="http://webdocs.cs.ualberta.ca/~games/go/fuego-screenshot-thumb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847106" y="838200"/>
            <a:ext cx="1144493" cy="1127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4652" y="2564593"/>
            <a:ext cx="1145810" cy="10930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 descr="http://www.krammer.nl/hex/hex1.gif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7106" y="4125842"/>
            <a:ext cx="1143356" cy="86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399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0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can 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Autonomous Helicopter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36</a:t>
            </a:fld>
            <a:endParaRPr lang="en-US"/>
          </a:p>
        </p:txBody>
      </p:sp>
      <p:pic>
        <p:nvPicPr>
          <p:cNvPr id="5" name="Stanford Autonomous Helicopter - Airshow #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5067" y="2686050"/>
            <a:ext cx="5113867" cy="287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242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Solve sequential decision making tasks</a:t>
            </a:r>
          </a:p>
          <a:p>
            <a:endParaRPr lang="en-US" dirty="0" smtClean="0"/>
          </a:p>
          <a:p>
            <a:r>
              <a:rPr lang="en-US" dirty="0"/>
              <a:t>Maximize </a:t>
            </a:r>
            <a:r>
              <a:rPr lang="en-US" dirty="0" smtClean="0"/>
              <a:t>reward, MDP, Bellman equation</a:t>
            </a:r>
          </a:p>
          <a:p>
            <a:r>
              <a:rPr lang="en-US" dirty="0" smtClean="0"/>
              <a:t>Model-based and Model-free RL</a:t>
            </a:r>
          </a:p>
          <a:p>
            <a:r>
              <a:rPr lang="en-US" dirty="0" smtClean="0"/>
              <a:t>RL on real-world problems is hard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But we may be up to the task!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694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Questions?</a:t>
            </a:r>
          </a:p>
        </p:txBody>
      </p:sp>
      <p:pic>
        <p:nvPicPr>
          <p:cNvPr id="38" name="Picture 2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810000"/>
            <a:ext cx="1971675" cy="273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7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Q-learning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Model-based RL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Model-free RL (Watkins</a:t>
            </a:r>
            <a:r>
              <a:rPr lang="en-US" dirty="0"/>
              <a:t>, 1989)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4</a:t>
            </a:fld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27" y="2826544"/>
            <a:ext cx="6912769" cy="52625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1" y="5267325"/>
            <a:ext cx="8098631" cy="4476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905000" y="2590800"/>
            <a:ext cx="1447800" cy="7620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19400" y="5181600"/>
            <a:ext cx="381000" cy="53340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252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Q-learning (Derivation)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5</a:t>
            </a:fld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619" y="4276725"/>
            <a:ext cx="5717381" cy="447675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  <p:custDataLst>
              <p:tags r:id="rId2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731" y="2743200"/>
            <a:ext cx="5045869" cy="447675"/>
          </a:xfrm>
        </p:spPr>
      </p:pic>
      <p:pic>
        <p:nvPicPr>
          <p:cNvPr id="7" name="Picture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988344"/>
            <a:ext cx="6912769" cy="52625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3514725"/>
            <a:ext cx="5341144" cy="44767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69" y="5267325"/>
            <a:ext cx="8098631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88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Q-learning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6</a:t>
            </a:fld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6324600" y="2342949"/>
            <a:ext cx="0" cy="2895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6324600" y="2342949"/>
            <a:ext cx="23622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0" name="Content Placeholder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0287871"/>
              </p:ext>
            </p:extLst>
          </p:nvPr>
        </p:nvGraphicFramePr>
        <p:xfrm>
          <a:off x="6477000" y="2510589"/>
          <a:ext cx="2133600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3400"/>
                <a:gridCol w="533400"/>
                <a:gridCol w="533400"/>
                <a:gridCol w="533400"/>
              </a:tblGrid>
              <a:tr h="218440">
                <a:tc>
                  <a:txBody>
                    <a:bodyPr/>
                    <a:lstStyle/>
                    <a:p>
                      <a:r>
                        <a:rPr lang="en-US" dirty="0" smtClean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A3</a:t>
                      </a:r>
                      <a:endParaRPr lang="en-US" dirty="0"/>
                    </a:p>
                  </a:txBody>
                  <a:tcPr/>
                </a:tc>
              </a:tr>
              <a:tr h="218440">
                <a:tc>
                  <a:txBody>
                    <a:bodyPr/>
                    <a:lstStyle/>
                    <a:p>
                      <a:r>
                        <a:rPr lang="en-US" dirty="0" smtClean="0"/>
                        <a:t>S1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218440">
                <a:tc>
                  <a:txBody>
                    <a:bodyPr/>
                    <a:lstStyle/>
                    <a:p>
                      <a:r>
                        <a:rPr lang="en-US" dirty="0" smtClean="0"/>
                        <a:t>S2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18440">
                <a:tc>
                  <a:txBody>
                    <a:bodyPr/>
                    <a:lstStyle/>
                    <a:p>
                      <a:r>
                        <a:rPr lang="en-US" dirty="0" smtClean="0"/>
                        <a:t>S3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18440">
                <a:tc>
                  <a:txBody>
                    <a:bodyPr/>
                    <a:lstStyle/>
                    <a:p>
                      <a:r>
                        <a:rPr lang="en-US" dirty="0" smtClean="0"/>
                        <a:t>S4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18440"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218440"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Parallelogram 10"/>
          <p:cNvSpPr/>
          <p:nvPr/>
        </p:nvSpPr>
        <p:spPr>
          <a:xfrm>
            <a:off x="457200" y="2057400"/>
            <a:ext cx="4876800" cy="1905000"/>
          </a:xfrm>
          <a:prstGeom prst="parallelogram">
            <a:avLst>
              <a:gd name="adj" fmla="val 6626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ttp://imgs.xkcd.com/comics/drapes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131825" y="3009900"/>
            <a:ext cx="480692" cy="85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felinest.com/images/cartoon-cats-13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2814583"/>
            <a:ext cx="733425" cy="843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www.drawingcoach.com/image-files/cartoon_trees_st5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2656044"/>
            <a:ext cx="769304" cy="115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http://www.drawingcoach.com/image-files/cartoon_trees_st5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4096" y="1665444"/>
            <a:ext cx="769304" cy="115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http://www.drawingcoach.com/image-files/cartoon_trees_st5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296" y="1741644"/>
            <a:ext cx="769304" cy="115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http://www.drawingcoach.com/image-files/cartoon_trees_st5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496" y="1524000"/>
            <a:ext cx="769304" cy="115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abc1.adelbaew.com/images1/treasure-4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2146084"/>
            <a:ext cx="607751" cy="597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Content Placeholder 12"/>
          <p:cNvSpPr txBox="1">
            <a:spLocks/>
          </p:cNvSpPr>
          <p:nvPr/>
        </p:nvSpPr>
        <p:spPr>
          <a:xfrm>
            <a:off x="609600" y="4114800"/>
            <a:ext cx="4953000" cy="21637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Start in a state, s</a:t>
            </a:r>
          </a:p>
          <a:p>
            <a:r>
              <a:rPr lang="en-US" sz="2200" dirty="0" smtClean="0"/>
              <a:t>Take an action, a </a:t>
            </a:r>
          </a:p>
          <a:p>
            <a:r>
              <a:rPr lang="en-US" sz="2200" dirty="0" smtClean="0"/>
              <a:t>Go the next state, s’</a:t>
            </a:r>
          </a:p>
          <a:p>
            <a:r>
              <a:rPr lang="en-US" sz="2200" dirty="0" smtClean="0"/>
              <a:t>Observe the reward obtained</a:t>
            </a:r>
          </a:p>
          <a:p>
            <a:r>
              <a:rPr lang="en-US" sz="2200" dirty="0" smtClean="0"/>
              <a:t>Update the Q value</a:t>
            </a:r>
            <a:endParaRPr lang="en-US" sz="2200" dirty="0"/>
          </a:p>
        </p:txBody>
      </p:sp>
      <p:sp>
        <p:nvSpPr>
          <p:cNvPr id="19" name="Rectangle 18"/>
          <p:cNvSpPr/>
          <p:nvPr/>
        </p:nvSpPr>
        <p:spPr>
          <a:xfrm>
            <a:off x="952500" y="4572000"/>
            <a:ext cx="2095500" cy="38100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6278563"/>
            <a:ext cx="6478905" cy="35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871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4.93062E-6 L 0.05 -0.01249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00" y="-6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>
            <a:normAutofit lnSpcReduction="10000"/>
          </a:bodyPr>
          <a:lstStyle/>
          <a:p>
            <a:r>
              <a:rPr lang="el-GR" dirty="0" smtClean="0"/>
              <a:t>ϵ</a:t>
            </a:r>
            <a:r>
              <a:rPr lang="en-US" dirty="0" smtClean="0"/>
              <a:t>-greedy method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Choose a value for </a:t>
            </a:r>
            <a:r>
              <a:rPr lang="el-GR" dirty="0" smtClean="0"/>
              <a:t>ϵ</a:t>
            </a:r>
            <a:r>
              <a:rPr lang="en-US" dirty="0" smtClean="0"/>
              <a:t> between 0 and 1 (fixed)</a:t>
            </a:r>
          </a:p>
          <a:p>
            <a:pPr lvl="1"/>
            <a:r>
              <a:rPr lang="en-US" dirty="0" smtClean="0"/>
              <a:t>Sample a random number between </a:t>
            </a:r>
            <a:r>
              <a:rPr lang="en-US" dirty="0"/>
              <a:t>0 and </a:t>
            </a:r>
            <a:r>
              <a:rPr lang="en-US" dirty="0" smtClean="0"/>
              <a:t>1, </a:t>
            </a:r>
            <a:r>
              <a:rPr lang="en-US" i="1" dirty="0" smtClean="0"/>
              <a:t>rand</a:t>
            </a:r>
          </a:p>
          <a:p>
            <a:pPr lvl="1"/>
            <a:r>
              <a:rPr lang="en-US" dirty="0" smtClean="0"/>
              <a:t>If </a:t>
            </a:r>
            <a:r>
              <a:rPr lang="en-US" i="1" dirty="0" smtClean="0"/>
              <a:t>rand</a:t>
            </a:r>
            <a:r>
              <a:rPr lang="en-US" dirty="0" smtClean="0"/>
              <a:t> &lt; </a:t>
            </a:r>
            <a:r>
              <a:rPr lang="el-GR" dirty="0" smtClean="0"/>
              <a:t>ϵ</a:t>
            </a:r>
            <a:endParaRPr lang="en-US" dirty="0" smtClean="0"/>
          </a:p>
          <a:p>
            <a:pPr lvl="2"/>
            <a:r>
              <a:rPr lang="en-US" dirty="0" smtClean="0"/>
              <a:t>Take a random action</a:t>
            </a:r>
          </a:p>
          <a:p>
            <a:pPr lvl="1"/>
            <a:r>
              <a:rPr lang="en-US" dirty="0" smtClean="0"/>
              <a:t>Else</a:t>
            </a:r>
          </a:p>
          <a:p>
            <a:pPr lvl="2"/>
            <a:r>
              <a:rPr lang="en-US" dirty="0" smtClean="0"/>
              <a:t>Choose the action that you think is best,</a:t>
            </a:r>
          </a:p>
          <a:p>
            <a:pPr lvl="2"/>
            <a:endParaRPr lang="en-US" dirty="0"/>
          </a:p>
          <a:p>
            <a:r>
              <a:rPr lang="en-US" dirty="0" smtClean="0"/>
              <a:t>Decay </a:t>
            </a:r>
            <a:r>
              <a:rPr lang="el-GR" dirty="0" smtClean="0"/>
              <a:t>ϵ</a:t>
            </a:r>
            <a:r>
              <a:rPr lang="en-US" dirty="0" smtClean="0"/>
              <a:t> over time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7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1795" y="4987290"/>
            <a:ext cx="1640205" cy="3467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10000" y="5715000"/>
            <a:ext cx="167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92D050"/>
                </a:solidFill>
              </a:rPr>
              <a:t> – Why?</a:t>
            </a:r>
          </a:p>
        </p:txBody>
      </p:sp>
    </p:spTree>
    <p:extLst>
      <p:ext uri="{BB962C8B-B14F-4D97-AF65-F5344CB8AC3E}">
        <p14:creationId xmlns:p14="http://schemas.microsoft.com/office/powerpoint/2010/main" val="2663272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Off-policy learning (?)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38600"/>
            <a:ext cx="8229600" cy="2087563"/>
          </a:xfrm>
        </p:spPr>
        <p:txBody>
          <a:bodyPr>
            <a:normAutofit/>
          </a:bodyPr>
          <a:lstStyle/>
          <a:p>
            <a:r>
              <a:rPr lang="en-US" dirty="0"/>
              <a:t>Agent follows a random </a:t>
            </a:r>
            <a:r>
              <a:rPr lang="en-US" dirty="0" smtClean="0"/>
              <a:t>policy when learning</a:t>
            </a:r>
            <a:endParaRPr lang="en-US" dirty="0"/>
          </a:p>
          <a:p>
            <a:r>
              <a:rPr lang="en-US" dirty="0"/>
              <a:t>Learns the Q-function of the optimal </a:t>
            </a:r>
            <a:r>
              <a:rPr lang="en-US" dirty="0" smtClean="0"/>
              <a:t>policy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1" name="Parallelogram 10"/>
          <p:cNvSpPr/>
          <p:nvPr/>
        </p:nvSpPr>
        <p:spPr>
          <a:xfrm>
            <a:off x="2057400" y="1828800"/>
            <a:ext cx="4876800" cy="1905000"/>
          </a:xfrm>
          <a:prstGeom prst="parallelogram">
            <a:avLst>
              <a:gd name="adj" fmla="val 6626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http://imgs.xkcd.com/comics/drapes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732025" y="2781300"/>
            <a:ext cx="480692" cy="85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abc1.adelbaew.com/images1/treasure-4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917484"/>
            <a:ext cx="607751" cy="597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reeform 4"/>
          <p:cNvSpPr/>
          <p:nvPr/>
        </p:nvSpPr>
        <p:spPr>
          <a:xfrm>
            <a:off x="3179819" y="1969343"/>
            <a:ext cx="2662524" cy="1484371"/>
          </a:xfrm>
          <a:custGeom>
            <a:avLst/>
            <a:gdLst>
              <a:gd name="connsiteX0" fmla="*/ 14403 w 2662524"/>
              <a:gd name="connsiteY0" fmla="*/ 1360803 h 1484371"/>
              <a:gd name="connsiteX1" fmla="*/ 39116 w 2662524"/>
              <a:gd name="connsiteY1" fmla="*/ 681181 h 1484371"/>
              <a:gd name="connsiteX2" fmla="*/ 348035 w 2662524"/>
              <a:gd name="connsiteY2" fmla="*/ 471116 h 1484371"/>
              <a:gd name="connsiteX3" fmla="*/ 1064727 w 2662524"/>
              <a:gd name="connsiteY3" fmla="*/ 1299019 h 1484371"/>
              <a:gd name="connsiteX4" fmla="*/ 1707278 w 2662524"/>
              <a:gd name="connsiteY4" fmla="*/ 1484371 h 1484371"/>
              <a:gd name="connsiteX5" fmla="*/ 1892630 w 2662524"/>
              <a:gd name="connsiteY5" fmla="*/ 1299019 h 1484371"/>
              <a:gd name="connsiteX6" fmla="*/ 1620781 w 2662524"/>
              <a:gd name="connsiteY6" fmla="*/ 557614 h 1484371"/>
              <a:gd name="connsiteX7" fmla="*/ 1534284 w 2662524"/>
              <a:gd name="connsiteY7" fmla="*/ 26273 h 1484371"/>
              <a:gd name="connsiteX8" fmla="*/ 2127408 w 2662524"/>
              <a:gd name="connsiteY8" fmla="*/ 125127 h 1484371"/>
              <a:gd name="connsiteX9" fmla="*/ 2374543 w 2662524"/>
              <a:gd name="connsiteY9" fmla="*/ 508187 h 1484371"/>
              <a:gd name="connsiteX10" fmla="*/ 2621678 w 2662524"/>
              <a:gd name="connsiteY10" fmla="*/ 878889 h 1484371"/>
              <a:gd name="connsiteX11" fmla="*/ 1460143 w 2662524"/>
              <a:gd name="connsiteY11" fmla="*/ 928316 h 1484371"/>
              <a:gd name="connsiteX12" fmla="*/ 829949 w 2662524"/>
              <a:gd name="connsiteY12" fmla="*/ 285765 h 1484371"/>
              <a:gd name="connsiteX13" fmla="*/ 372749 w 2662524"/>
              <a:gd name="connsiteY13" fmla="*/ 1138381 h 1484371"/>
              <a:gd name="connsiteX14" fmla="*/ 1324219 w 2662524"/>
              <a:gd name="connsiteY14" fmla="*/ 1224879 h 1484371"/>
              <a:gd name="connsiteX15" fmla="*/ 1348932 w 2662524"/>
              <a:gd name="connsiteY15" fmla="*/ 495830 h 1484371"/>
              <a:gd name="connsiteX16" fmla="*/ 2040911 w 2662524"/>
              <a:gd name="connsiteY16" fmla="*/ 434046 h 1484371"/>
              <a:gd name="connsiteX17" fmla="*/ 2646392 w 2662524"/>
              <a:gd name="connsiteY17" fmla="*/ 359906 h 1484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662524" h="1484371">
                <a:moveTo>
                  <a:pt x="14403" y="1360803"/>
                </a:moveTo>
                <a:cubicBezTo>
                  <a:pt x="-1043" y="1095132"/>
                  <a:pt x="-16489" y="829462"/>
                  <a:pt x="39116" y="681181"/>
                </a:cubicBezTo>
                <a:cubicBezTo>
                  <a:pt x="94721" y="532900"/>
                  <a:pt x="177100" y="368143"/>
                  <a:pt x="348035" y="471116"/>
                </a:cubicBezTo>
                <a:cubicBezTo>
                  <a:pt x="518970" y="574089"/>
                  <a:pt x="838187" y="1130143"/>
                  <a:pt x="1064727" y="1299019"/>
                </a:cubicBezTo>
                <a:cubicBezTo>
                  <a:pt x="1291267" y="1467895"/>
                  <a:pt x="1569294" y="1484371"/>
                  <a:pt x="1707278" y="1484371"/>
                </a:cubicBezTo>
                <a:cubicBezTo>
                  <a:pt x="1845262" y="1484371"/>
                  <a:pt x="1907046" y="1453478"/>
                  <a:pt x="1892630" y="1299019"/>
                </a:cubicBezTo>
                <a:cubicBezTo>
                  <a:pt x="1878214" y="1144560"/>
                  <a:pt x="1680505" y="769738"/>
                  <a:pt x="1620781" y="557614"/>
                </a:cubicBezTo>
                <a:cubicBezTo>
                  <a:pt x="1561057" y="345490"/>
                  <a:pt x="1449846" y="98354"/>
                  <a:pt x="1534284" y="26273"/>
                </a:cubicBezTo>
                <a:cubicBezTo>
                  <a:pt x="1618722" y="-45808"/>
                  <a:pt x="1987365" y="44808"/>
                  <a:pt x="2127408" y="125127"/>
                </a:cubicBezTo>
                <a:cubicBezTo>
                  <a:pt x="2267451" y="205446"/>
                  <a:pt x="2292165" y="382560"/>
                  <a:pt x="2374543" y="508187"/>
                </a:cubicBezTo>
                <a:cubicBezTo>
                  <a:pt x="2456921" y="633814"/>
                  <a:pt x="2774078" y="808868"/>
                  <a:pt x="2621678" y="878889"/>
                </a:cubicBezTo>
                <a:cubicBezTo>
                  <a:pt x="2469278" y="948910"/>
                  <a:pt x="1758765" y="1027170"/>
                  <a:pt x="1460143" y="928316"/>
                </a:cubicBezTo>
                <a:cubicBezTo>
                  <a:pt x="1161522" y="829462"/>
                  <a:pt x="1011181" y="250754"/>
                  <a:pt x="829949" y="285765"/>
                </a:cubicBezTo>
                <a:cubicBezTo>
                  <a:pt x="648717" y="320776"/>
                  <a:pt x="290371" y="981862"/>
                  <a:pt x="372749" y="1138381"/>
                </a:cubicBezTo>
                <a:cubicBezTo>
                  <a:pt x="455127" y="1294900"/>
                  <a:pt x="1161522" y="1331971"/>
                  <a:pt x="1324219" y="1224879"/>
                </a:cubicBezTo>
                <a:cubicBezTo>
                  <a:pt x="1486916" y="1117787"/>
                  <a:pt x="1229483" y="627635"/>
                  <a:pt x="1348932" y="495830"/>
                </a:cubicBezTo>
                <a:cubicBezTo>
                  <a:pt x="1468381" y="364025"/>
                  <a:pt x="1824668" y="456700"/>
                  <a:pt x="2040911" y="434046"/>
                </a:cubicBezTo>
                <a:cubicBezTo>
                  <a:pt x="2257154" y="411392"/>
                  <a:pt x="2451773" y="385649"/>
                  <a:pt x="2646392" y="359906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253906" y="2395823"/>
            <a:ext cx="2613494" cy="880777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85" y="5495925"/>
            <a:ext cx="8098631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79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Off-policy vs On-policy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 </a:t>
            </a:r>
            <a:r>
              <a:rPr lang="en-US" b="1" dirty="0"/>
              <a:t>off-policy learner</a:t>
            </a:r>
            <a:r>
              <a:rPr lang="en-US" dirty="0"/>
              <a:t> learns the value of the optimal policy independently of the agent's actions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An</a:t>
            </a:r>
            <a:r>
              <a:rPr lang="en-US" dirty="0"/>
              <a:t> </a:t>
            </a:r>
            <a:r>
              <a:rPr lang="en-US" b="1" dirty="0"/>
              <a:t>on-policy learner</a:t>
            </a:r>
            <a:r>
              <a:rPr lang="en-US" dirty="0"/>
              <a:t> learns the value of the policy being carried out by the agent, including the </a:t>
            </a:r>
            <a:r>
              <a:rPr lang="en-US" dirty="0" smtClean="0"/>
              <a:t>exploration steps. (SARSA)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02920-4F14-4F71-9A05-421F4DFBA20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66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$Q(s,a) = \sum\limits_{s'} T(s,a,s') [R(s,a,s') + \gamma \max\limits_{a'} Q(s',a')]$&#10;&#10;&#10;\end{document}"/>
  <p:tag name="IGUANATEXSIZE" val="2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$Q(s,a) = Q(s,a) + \alpha[R(s,a,s') + \gamma \max\limits_{a'} Q(s',a') - Q(s,a)]$&#10;&#10;&#10;\end{document}"/>
  <p:tag name="IGUANATEXSIZE" val="2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$Q(s,a) = Q(s,a) + \alpha[R(s,a,s') + \gamma \max\limits_{a'} Q(s',a') - Q(s,a)]$&#10;&#10;&#10;\end{document}"/>
  <p:tag name="IGUANATEXSIZE" val="2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$= \alpha[R(s,a,s') + \gamma \max\limits_{a'} Q(s',a') - Q(s,a)]$&#10;&#10;&#10;\end{document}"/>
  <p:tag name="IGUANATEXSIZE" val="2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$Q(s,a) = R(s,a,s') + \gamma \max\limits_{a'} Q(s',a')$&#10;&#10;&#10;\end{document}"/>
  <p:tag name="IGUANATEXSIZE" val="2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$Q(s,a) = \sum\limits_{s'} T(s,a,s') [R(s,a,s') + \gamma \max\limits_{a'} Q(s',a')]$&#10;&#10;&#10;\end{document}"/>
  <p:tag name="IGUANATEXSIZE" val="2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$ = R(s,a,s') + \gamma \max\limits_{a'} Q(s',a') - Q(s,a)$&#10;&#10;&#10;\end{document}"/>
  <p:tag name="IGUANATEXSIZE" val="2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$Q(s,a) = Q(s,a) + \alpha[R(s,a,s') + \gamma \max\limits_{a'} Q(s',a') - Q(s,a)]$&#10;&#10;&#10;\end{document}"/>
  <p:tag name="IGUANATEXSIZE" val="2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$Q(s,a) = Q(s,a) + \alpha[R(s,a,s') + \gamma \max\limits_{a'} Q(s',a') - Q(s,a)]$&#10;&#10;&#10;\end{document}"/>
  <p:tag name="IGUANATEXSIZE" val="2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LATEXADDIN" val="\documentclass{article}&#10;\usepackage{amsmath}&#10;\pagestyle{empty}&#10;\begin{document}&#10;&#10;$\arg\max\limits_a Q(s,a)$&#10;&#10;&#10;\end{document}"/>
  <p:tag name="IGUANATEXSIZE" val="2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921</Words>
  <Application>Microsoft Office PowerPoint</Application>
  <PresentationFormat>On-screen Show (4:3)</PresentationFormat>
  <Paragraphs>317</Paragraphs>
  <Slides>38</Slides>
  <Notes>16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Office Theme</vt:lpstr>
      <vt:lpstr>Reinforcement Learning:  (How) Does it work? CS 4641</vt:lpstr>
      <vt:lpstr>Outline</vt:lpstr>
      <vt:lpstr>Outline</vt:lpstr>
      <vt:lpstr>Q-learning</vt:lpstr>
      <vt:lpstr>Q-learning (Derivation)</vt:lpstr>
      <vt:lpstr>Q-learning</vt:lpstr>
      <vt:lpstr>Action Selection</vt:lpstr>
      <vt:lpstr>Off-policy learning (?)</vt:lpstr>
      <vt:lpstr>Off-policy vs On-policy</vt:lpstr>
      <vt:lpstr>Video</vt:lpstr>
      <vt:lpstr>Outline</vt:lpstr>
      <vt:lpstr>What makes RL hard?</vt:lpstr>
      <vt:lpstr>Representation</vt:lpstr>
      <vt:lpstr>Representation</vt:lpstr>
      <vt:lpstr>Representation</vt:lpstr>
      <vt:lpstr>Temporal Delay</vt:lpstr>
      <vt:lpstr>Exploration vs Exploitation</vt:lpstr>
      <vt:lpstr>What makes RL hard?</vt:lpstr>
      <vt:lpstr>Outline</vt:lpstr>
      <vt:lpstr>Scaling RL</vt:lpstr>
      <vt:lpstr>Outline</vt:lpstr>
      <vt:lpstr>Supervised Learning</vt:lpstr>
      <vt:lpstr>Generalization</vt:lpstr>
      <vt:lpstr>Outline</vt:lpstr>
      <vt:lpstr>Hierarchical Reinforcement Learning</vt:lpstr>
      <vt:lpstr>Temporal Abstraction</vt:lpstr>
      <vt:lpstr>Planning with Options</vt:lpstr>
      <vt:lpstr>Planning with Options</vt:lpstr>
      <vt:lpstr>Advantages</vt:lpstr>
      <vt:lpstr>Outline</vt:lpstr>
      <vt:lpstr>Monte Carlo Methods - Playing Chess</vt:lpstr>
      <vt:lpstr>Monte Carlo Approach</vt:lpstr>
      <vt:lpstr>Monte Carlo Approach</vt:lpstr>
      <vt:lpstr>MCTS Algorithm</vt:lpstr>
      <vt:lpstr>Applications</vt:lpstr>
      <vt:lpstr>What we can do</vt:lpstr>
      <vt:lpstr>Summary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2015-04-14T21:15:09Z</dcterms:created>
  <dcterms:modified xsi:type="dcterms:W3CDTF">2015-04-14T21:15:49Z</dcterms:modified>
</cp:coreProperties>
</file>

<file path=docProps/thumbnail.jpeg>
</file>